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2" r:id="rId4"/>
    <p:sldId id="288" r:id="rId5"/>
    <p:sldId id="258" r:id="rId6"/>
    <p:sldId id="260" r:id="rId7"/>
    <p:sldId id="261" r:id="rId8"/>
    <p:sldId id="291" r:id="rId9"/>
    <p:sldId id="287" r:id="rId10"/>
    <p:sldId id="283" r:id="rId11"/>
    <p:sldId id="286" r:id="rId12"/>
    <p:sldId id="296" r:id="rId13"/>
    <p:sldId id="262" r:id="rId14"/>
    <p:sldId id="298" r:id="rId15"/>
    <p:sldId id="297" r:id="rId16"/>
    <p:sldId id="299" r:id="rId17"/>
    <p:sldId id="263" r:id="rId18"/>
    <p:sldId id="300" r:id="rId19"/>
    <p:sldId id="289" r:id="rId20"/>
    <p:sldId id="280" r:id="rId21"/>
    <p:sldId id="274" r:id="rId22"/>
    <p:sldId id="292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2500" autoAdjust="0"/>
  </p:normalViewPr>
  <p:slideViewPr>
    <p:cSldViewPr>
      <p:cViewPr varScale="1">
        <p:scale>
          <a:sx n="79" d="100"/>
          <a:sy n="79" d="100"/>
        </p:scale>
        <p:origin x="-1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Set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Random</c:v>
                </c:pt>
                <c:pt idx="1">
                  <c:v>Baselines</c:v>
                </c:pt>
                <c:pt idx="2">
                  <c:v>Best GA</c:v>
                </c:pt>
                <c:pt idx="3">
                  <c:v>Best 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1000.0</c:v>
                </c:pt>
                <c:pt idx="1">
                  <c:v>1800.0</c:v>
                </c:pt>
                <c:pt idx="2">
                  <c:v>4600.0</c:v>
                </c:pt>
                <c:pt idx="3">
                  <c:v>2600.0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Baselines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Random</c:v>
                </c:pt>
                <c:pt idx="1">
                  <c:v>Baselines</c:v>
                </c:pt>
                <c:pt idx="2">
                  <c:v>Best GA</c:v>
                </c:pt>
                <c:pt idx="3">
                  <c:v>Best CA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3000.0</c:v>
                </c:pt>
                <c:pt idx="1">
                  <c:v>1800.0</c:v>
                </c:pt>
                <c:pt idx="2">
                  <c:v>2400.0</c:v>
                </c:pt>
                <c:pt idx="3">
                  <c:v>2000.0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045032"/>
        <c:axId val="2137048008"/>
      </c:barChart>
      <c:catAx>
        <c:axId val="2137045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048008"/>
        <c:crosses val="autoZero"/>
        <c:auto val="1"/>
        <c:lblAlgn val="ctr"/>
        <c:lblOffset val="100"/>
        <c:noMultiLvlLbl val="0"/>
      </c:catAx>
      <c:valAx>
        <c:axId val="213704800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Avg.</a:t>
                </a:r>
                <a:r>
                  <a:rPr lang="en-US" baseline="0" dirty="0" smtClean="0"/>
                  <a:t> Score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045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Set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Random</c:v>
                </c:pt>
                <c:pt idx="1">
                  <c:v>Baselines</c:v>
                </c:pt>
                <c:pt idx="2">
                  <c:v>Best GA</c:v>
                </c:pt>
                <c:pt idx="3">
                  <c:v>Best 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1800.0</c:v>
                </c:pt>
                <c:pt idx="1">
                  <c:v>2500.0</c:v>
                </c:pt>
                <c:pt idx="2">
                  <c:v>4800.0</c:v>
                </c:pt>
                <c:pt idx="3">
                  <c:v>4700.0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124200"/>
        <c:axId val="2137127144"/>
      </c:barChart>
      <c:catAx>
        <c:axId val="2137124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127144"/>
        <c:crosses val="autoZero"/>
        <c:auto val="1"/>
        <c:lblAlgn val="ctr"/>
        <c:lblOffset val="100"/>
        <c:noMultiLvlLbl val="0"/>
      </c:catAx>
      <c:valAx>
        <c:axId val="213712714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Avg. Score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124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Avg. Fitness</a:t>
            </a:r>
            <a:r>
              <a:rPr lang="en-US" baseline="0" dirty="0" smtClean="0"/>
              <a:t> </a:t>
            </a:r>
            <a:r>
              <a:rPr lang="en-US" dirty="0" smtClean="0"/>
              <a:t>Against All 20 Opponents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Set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Random</c:v>
                </c:pt>
                <c:pt idx="1">
                  <c:v>Baselines</c:v>
                </c:pt>
                <c:pt idx="2">
                  <c:v>GA</c:v>
                </c:pt>
                <c:pt idx="3">
                  <c:v>CA</c:v>
                </c:pt>
                <c:pt idx="4">
                  <c:v>HOF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1800.0</c:v>
                </c:pt>
                <c:pt idx="1">
                  <c:v>2500.0</c:v>
                </c:pt>
                <c:pt idx="2">
                  <c:v>3500.0</c:v>
                </c:pt>
                <c:pt idx="3">
                  <c:v>3400.0</c:v>
                </c:pt>
                <c:pt idx="4">
                  <c:v>3300.0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186200"/>
        <c:axId val="2137189144"/>
      </c:barChart>
      <c:catAx>
        <c:axId val="2137186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189144"/>
        <c:crosses val="autoZero"/>
        <c:auto val="1"/>
        <c:lblAlgn val="ctr"/>
        <c:lblOffset val="100"/>
        <c:noMultiLvlLbl val="0"/>
      </c:catAx>
      <c:valAx>
        <c:axId val="213718914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2000"/>
                </a:pPr>
                <a:r>
                  <a:rPr lang="en-US" sz="2000" dirty="0" smtClean="0"/>
                  <a:t>Average</a:t>
                </a:r>
                <a:r>
                  <a:rPr lang="en-US" sz="2000" baseline="0" dirty="0" smtClean="0"/>
                  <a:t> </a:t>
                </a:r>
                <a:r>
                  <a:rPr lang="en-US" sz="2000" dirty="0" smtClean="0"/>
                  <a:t> Fitness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993296446052351"/>
              <c:y val="0.2631714785651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7186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Wins % Against</a:t>
            </a:r>
            <a:r>
              <a:rPr lang="en-US" baseline="0" dirty="0" smtClean="0"/>
              <a:t> All 20 Opponents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Set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Random</c:v>
                </c:pt>
                <c:pt idx="1">
                  <c:v>Baselines</c:v>
                </c:pt>
                <c:pt idx="2">
                  <c:v>GA</c:v>
                </c:pt>
                <c:pt idx="3">
                  <c:v>CA</c:v>
                </c:pt>
                <c:pt idx="4">
                  <c:v>HOF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60.0</c:v>
                </c:pt>
                <c:pt idx="2">
                  <c:v>65.0</c:v>
                </c:pt>
                <c:pt idx="3">
                  <c:v>80.0</c:v>
                </c:pt>
                <c:pt idx="4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294696"/>
        <c:axId val="2137297640"/>
      </c:barChart>
      <c:catAx>
        <c:axId val="2137294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297640"/>
        <c:crosses val="autoZero"/>
        <c:auto val="1"/>
        <c:lblAlgn val="ctr"/>
        <c:lblOffset val="100"/>
        <c:noMultiLvlLbl val="0"/>
      </c:catAx>
      <c:valAx>
        <c:axId val="213729764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2000"/>
                </a:pPr>
                <a:r>
                  <a:rPr lang="en-US" sz="2000" dirty="0" smtClean="0"/>
                  <a:t>Win %</a:t>
                </a:r>
              </a:p>
            </c:rich>
          </c:tx>
          <c:layout>
            <c:manualLayout>
              <c:xMode val="edge"/>
              <c:yMode val="edge"/>
              <c:x val="0.0178125798434488"/>
              <c:y val="0.317206561679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7294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of</a:t>
            </a:r>
            <a:r>
              <a:rPr lang="en-US" baseline="0" dirty="0" smtClean="0"/>
              <a:t> C.C. Destroyed Against All 20 Opponents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Set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Random</c:v>
                </c:pt>
                <c:pt idx="1">
                  <c:v>Baselines</c:v>
                </c:pt>
                <c:pt idx="2">
                  <c:v>GA</c:v>
                </c:pt>
                <c:pt idx="3">
                  <c:v>CA</c:v>
                </c:pt>
                <c:pt idx="4">
                  <c:v>HOF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60.0</c:v>
                </c:pt>
                <c:pt idx="2">
                  <c:v>50.0</c:v>
                </c:pt>
                <c:pt idx="3">
                  <c:v>55.0</c:v>
                </c:pt>
                <c:pt idx="4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404872"/>
        <c:axId val="2137407816"/>
      </c:barChart>
      <c:catAx>
        <c:axId val="2137404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407816"/>
        <c:crosses val="autoZero"/>
        <c:auto val="1"/>
        <c:lblAlgn val="ctr"/>
        <c:lblOffset val="100"/>
        <c:noMultiLvlLbl val="0"/>
      </c:catAx>
      <c:valAx>
        <c:axId val="213740781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2000"/>
                </a:pPr>
                <a:r>
                  <a:rPr lang="en-US" sz="2000" dirty="0" smtClean="0"/>
                  <a:t>Destroyed</a:t>
                </a:r>
                <a:r>
                  <a:rPr lang="en-US" sz="2000" baseline="0" dirty="0" smtClean="0"/>
                  <a:t>  </a:t>
                </a:r>
                <a:r>
                  <a:rPr lang="en-US" sz="2000" dirty="0" smtClean="0"/>
                  <a:t>%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947597854615999"/>
              <c:y val="0.2471017565112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7404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24700.0</c:v>
                </c:pt>
                <c:pt idx="1">
                  <c:v>7500.0</c:v>
                </c:pt>
                <c:pt idx="2">
                  <c:v>30.0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590728"/>
        <c:axId val="2137596328"/>
      </c:barChart>
      <c:catAx>
        <c:axId val="2137590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 smtClean="0"/>
                  <a:t>Number of Wins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596328"/>
        <c:crosses val="autoZero"/>
        <c:auto val="1"/>
        <c:lblAlgn val="ctr"/>
        <c:lblOffset val="100"/>
        <c:noMultiLvlLbl val="0"/>
      </c:catAx>
      <c:valAx>
        <c:axId val="2137596328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Number of Chromosomes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590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Exhaustive</c:v>
                </c:pt>
                <c:pt idx="1">
                  <c:v>Hillclimber</c:v>
                </c:pt>
                <c:pt idx="2">
                  <c:v>Genetic Algorithm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-1700.0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621880"/>
        <c:axId val="2137624824"/>
      </c:barChart>
      <c:catAx>
        <c:axId val="2137621880"/>
        <c:scaling>
          <c:orientation val="minMax"/>
        </c:scaling>
        <c:delete val="0"/>
        <c:axPos val="t"/>
        <c:majorTickMark val="out"/>
        <c:minorTickMark val="none"/>
        <c:tickLblPos val="high"/>
        <c:crossAx val="2137624824"/>
        <c:crosses val="autoZero"/>
        <c:auto val="1"/>
        <c:lblAlgn val="ctr"/>
        <c:lblOffset val="100"/>
        <c:noMultiLvlLbl val="0"/>
      </c:catAx>
      <c:valAx>
        <c:axId val="2137624824"/>
        <c:scaling>
          <c:orientation val="maxMin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Avg. Score Difference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621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Exhaustive</c:v>
                </c:pt>
                <c:pt idx="1">
                  <c:v>Hillclimber</c:v>
                </c:pt>
                <c:pt idx="2">
                  <c:v>Genetic Algorithm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-1700.0</c:v>
                </c:pt>
                <c:pt idx="1">
                  <c:v>-1100.0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679352"/>
        <c:axId val="2137682296"/>
      </c:barChart>
      <c:catAx>
        <c:axId val="2137679352"/>
        <c:scaling>
          <c:orientation val="minMax"/>
        </c:scaling>
        <c:delete val="0"/>
        <c:axPos val="t"/>
        <c:majorTickMark val="out"/>
        <c:minorTickMark val="none"/>
        <c:tickLblPos val="high"/>
        <c:crossAx val="2137682296"/>
        <c:crosses val="autoZero"/>
        <c:auto val="1"/>
        <c:lblAlgn val="ctr"/>
        <c:lblOffset val="100"/>
        <c:noMultiLvlLbl val="0"/>
      </c:catAx>
      <c:valAx>
        <c:axId val="2137682296"/>
        <c:scaling>
          <c:orientation val="maxMin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Avg. Score Difference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679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Exhaustive</c:v>
                </c:pt>
                <c:pt idx="1">
                  <c:v>Hillclimber</c:v>
                </c:pt>
                <c:pt idx="2">
                  <c:v>Genetic Algorithm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-1700.0</c:v>
                </c:pt>
                <c:pt idx="1">
                  <c:v>-1100.0</c:v>
                </c:pt>
                <c:pt idx="2">
                  <c:v>-550.0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316616"/>
        <c:axId val="2111319560"/>
      </c:barChart>
      <c:catAx>
        <c:axId val="2111316616"/>
        <c:scaling>
          <c:orientation val="minMax"/>
        </c:scaling>
        <c:delete val="0"/>
        <c:axPos val="t"/>
        <c:majorTickMark val="out"/>
        <c:minorTickMark val="none"/>
        <c:tickLblPos val="high"/>
        <c:crossAx val="2111319560"/>
        <c:crosses val="autoZero"/>
        <c:auto val="1"/>
        <c:lblAlgn val="ctr"/>
        <c:lblOffset val="100"/>
        <c:noMultiLvlLbl val="0"/>
      </c:catAx>
      <c:valAx>
        <c:axId val="2111319560"/>
        <c:scaling>
          <c:orientation val="maxMin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1200" baseline="0" dirty="0" smtClean="0"/>
                  <a:t>Avg. Score Difference</a:t>
                </a:r>
                <a:endParaRPr lang="en-US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316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3953-1C87-46C1-AC7A-3EF6DB062F3F}" type="datetimeFigureOut">
              <a:rPr lang="en-US" smtClean="0"/>
              <a:pPr/>
              <a:t>6/22/13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D0800-B61E-445A-9FC4-D870CD01A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6645-0472-496D-AC14-9D006E3B371A}" type="datetimeFigureOut">
              <a:rPr lang="en-US" smtClean="0"/>
              <a:pPr/>
              <a:t>6/22/13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BDE5-8D8C-4015-94D3-20876F5F1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 CA defeat baselines w/o seeing </a:t>
            </a:r>
            <a:r>
              <a:rPr lang="en-US" dirty="0" err="1" smtClean="0"/>
              <a:t>baslines</a:t>
            </a:r>
            <a:r>
              <a:rPr lang="en-US" dirty="0" smtClean="0"/>
              <a:t>,</a:t>
            </a:r>
            <a:r>
              <a:rPr lang="en-US" baseline="0" dirty="0" smtClean="0"/>
              <a:t> robustness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GA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strategy:</a:t>
            </a:r>
            <a:r>
              <a:rPr lang="en-US" baseline="0" dirty="0" smtClean="0"/>
              <a:t> 2 SCVs, </a:t>
            </a:r>
            <a:r>
              <a:rPr lang="en-US" baseline="0" dirty="0" err="1" smtClean="0"/>
              <a:t>Firebats</a:t>
            </a:r>
            <a:r>
              <a:rPr lang="en-US" baseline="0" dirty="0" smtClean="0"/>
              <a:t>, 1 SCV, </a:t>
            </a:r>
            <a:r>
              <a:rPr lang="en-US" baseline="0" dirty="0" err="1" smtClean="0"/>
              <a:t>Firebats</a:t>
            </a:r>
            <a:r>
              <a:rPr lang="en-US" baseline="0" dirty="0" smtClean="0"/>
              <a:t>, 2 Vultures, attack</a:t>
            </a:r>
          </a:p>
          <a:p>
            <a:r>
              <a:rPr lang="en-US" baseline="0" dirty="0" smtClean="0"/>
              <a:t>CA strategies: </a:t>
            </a:r>
          </a:p>
          <a:p>
            <a:r>
              <a:rPr lang="en-US" baseline="0" dirty="0" smtClean="0"/>
              <a:t>	2 SCVS, Vultures, </a:t>
            </a:r>
            <a:r>
              <a:rPr lang="en-US" baseline="0" dirty="0" err="1" smtClean="0"/>
              <a:t>Firebats</a:t>
            </a:r>
            <a:r>
              <a:rPr lang="en-US" baseline="0" dirty="0" smtClean="0"/>
              <a:t>, attack</a:t>
            </a:r>
          </a:p>
          <a:p>
            <a:r>
              <a:rPr lang="en-US" baseline="0" dirty="0" smtClean="0"/>
              <a:t>	SCV, 5 </a:t>
            </a:r>
            <a:r>
              <a:rPr lang="en-US" baseline="0" dirty="0" err="1" smtClean="0"/>
              <a:t>Firebats</a:t>
            </a:r>
            <a:r>
              <a:rPr lang="en-US" baseline="0" dirty="0" smtClean="0"/>
              <a:t>, attack, 5 </a:t>
            </a:r>
            <a:r>
              <a:rPr lang="en-US" baseline="0" dirty="0" err="1" smtClean="0"/>
              <a:t>firebats</a:t>
            </a:r>
            <a:r>
              <a:rPr lang="en-US" baseline="0" dirty="0" smtClean="0"/>
              <a:t>, attack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Firebats</a:t>
            </a:r>
            <a:r>
              <a:rPr lang="en-US" baseline="0" dirty="0" smtClean="0"/>
              <a:t>, </a:t>
            </a:r>
            <a:r>
              <a:rPr lang="en-US" baseline="0" smtClean="0"/>
              <a:t>1 Vulture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DE5-8D8C-4015-94D3-20876F5F14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F0B7-513F-4EDF-9C32-6D6CC640229D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1DDB0-009B-457B-AFD7-0D86F9710A1E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548E0-8B8C-429D-ACFF-0BA4551EA638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F2103-0B4E-4DB1-9CF6-9A8258C34559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09F03-A19B-440D-A959-80B94130F765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6C2E8-1F22-4572-832B-0D4F8ABDE6C1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40D7AA-3E04-4E7C-ADC9-010ADCB489D0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19F80-6C66-4B94-B936-828CACF79BB3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D1CE9-2D5F-4532-ACA4-759E861A9CEF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3BF00-43DD-4CCE-B6A6-EA6F8EF95781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1F1B05-A766-4066-AA00-96D766FF30B5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8679EB-C4A6-4BE8-BCDD-732878859546}" type="datetime1">
              <a:rPr lang="en-US" smtClean="0"/>
              <a:pPr/>
              <a:t>6/22/13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C42578D-7C0D-4A6B-B9A6-FD2D3715B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ballinger@cse.unr.edu" TargetMode="External"/><Relationship Id="rId4" Type="http://schemas.openxmlformats.org/officeDocument/2006/relationships/hyperlink" Target="mailto:sushil@cse.unr.edu" TargetMode="External"/><Relationship Id="rId5" Type="http://schemas.openxmlformats.org/officeDocument/2006/relationships/hyperlink" Target="http://www.cse.unr.edu/~caballinge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ballinger@cse.unr.edu" TargetMode="External"/><Relationship Id="rId4" Type="http://schemas.openxmlformats.org/officeDocument/2006/relationships/hyperlink" Target="http://www.cse.unr.edu/~caballinger" TargetMode="External"/><Relationship Id="rId5" Type="http://schemas.openxmlformats.org/officeDocument/2006/relationships/hyperlink" Target="mailto:sushil@cse.unr.edu" TargetMode="External"/><Relationship Id="rId6" Type="http://schemas.openxmlformats.org/officeDocument/2006/relationships/hyperlink" Target="http://www.cse.unr.edu/~sushi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172200"/>
            <a:ext cx="3657600" cy="365125"/>
          </a:xfrm>
        </p:spPr>
        <p:txBody>
          <a:bodyPr/>
          <a:lstStyle/>
          <a:p>
            <a:pPr algn="ctr"/>
            <a:r>
              <a:rPr lang="en-US" dirty="0" smtClean="0"/>
              <a:t>Evolutionary Computing Systems Lab (ECSL), </a:t>
            </a:r>
          </a:p>
          <a:p>
            <a:pPr algn="ctr"/>
            <a:r>
              <a:rPr lang="en-US" dirty="0" smtClean="0"/>
              <a:t>University of Nevada, Reno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763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Robustness of Coevolved Strategies in a Real-Time</a:t>
            </a:r>
            <a:br>
              <a:rPr lang="en-US" dirty="0" smtClean="0"/>
            </a:br>
            <a:r>
              <a:rPr lang="en-US" dirty="0" smtClean="0"/>
              <a:t>Strategy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34640"/>
            <a:ext cx="8534400" cy="150876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Authors</a:t>
            </a:r>
            <a:r>
              <a:rPr lang="en-US" sz="3200" dirty="0" smtClean="0"/>
              <a:t>: Christopher Ballinger, </a:t>
            </a:r>
            <a:r>
              <a:rPr lang="en-US" sz="3200" dirty="0" err="1" smtClean="0"/>
              <a:t>Sushil</a:t>
            </a:r>
            <a:r>
              <a:rPr lang="en-US" sz="3200" dirty="0" smtClean="0"/>
              <a:t> Louis</a:t>
            </a:r>
            <a:endParaRPr lang="en-US" dirty="0" smtClean="0"/>
          </a:p>
          <a:p>
            <a:pPr algn="l"/>
            <a:r>
              <a:rPr lang="en-US" i="1" dirty="0" smtClean="0">
                <a:hlinkClick r:id="rId3"/>
              </a:rPr>
              <a:t>caballinger@cse.unr.edu</a:t>
            </a:r>
            <a:r>
              <a:rPr lang="en-US" i="1" dirty="0" smtClean="0"/>
              <a:t>, </a:t>
            </a:r>
            <a:r>
              <a:rPr lang="en-US" i="1" dirty="0" smtClean="0">
                <a:hlinkClick r:id="rId4"/>
              </a:rPr>
              <a:t>sushil@cse.unr.edu</a:t>
            </a:r>
            <a:endParaRPr lang="en-US" i="1" dirty="0" smtClean="0"/>
          </a:p>
          <a:p>
            <a:pPr algn="l"/>
            <a:r>
              <a:rPr lang="en-US" i="1" dirty="0" smtClean="0">
                <a:hlinkClick r:id="rId5"/>
              </a:rPr>
              <a:t>http://www.cse.unr.edu/~caballinger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914400"/>
          </a:xfrm>
        </p:spPr>
        <p:txBody>
          <a:bodyPr/>
          <a:lstStyle/>
          <a:p>
            <a:r>
              <a:rPr lang="en-US" dirty="0" smtClean="0"/>
              <a:t>Metric - Baseline Build-Orders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77200" cy="5105400"/>
          </a:xfrm>
        </p:spPr>
        <p:txBody>
          <a:bodyPr>
            <a:normAutofit/>
          </a:bodyPr>
          <a:lstStyle/>
          <a:p>
            <a:pPr marL="582930" indent="-514350">
              <a:buFont typeface="Wingdings" pitchFamily="2" charset="2"/>
              <a:buChar char="§"/>
            </a:pPr>
            <a:r>
              <a:rPr lang="en-US" dirty="0" smtClean="0"/>
              <a:t>Provide a diverse set of challenges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Fast Build(24-bits)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Quickly build 5 Marines and attacks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Doesn’t need much infrastructure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Medium Build(39-bits)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Build 10 Marines and attack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Slow Build(33-bits)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Build 5 Vultures and attacks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Slow, requires a lot of infrastructure</a:t>
            </a:r>
          </a:p>
          <a:p>
            <a:pPr marL="912114" lvl="1" indent="-514350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3810000"/>
          </a:xfrm>
        </p:spPr>
        <p:txBody>
          <a:bodyPr>
            <a:normAutofit fontScale="85000" lnSpcReduction="20000"/>
          </a:bodyPr>
          <a:lstStyle/>
          <a:p>
            <a:pPr marL="582930" indent="-514350">
              <a:buFont typeface="Wingdings" pitchFamily="2" charset="2"/>
              <a:buChar char="§"/>
            </a:pPr>
            <a:r>
              <a:rPr lang="en-US" dirty="0" err="1" smtClean="0"/>
              <a:t>Covolutionary</a:t>
            </a:r>
            <a:r>
              <a:rPr lang="en-US" dirty="0" smtClean="0"/>
              <a:t> Algorithm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Pop. Size 50, 100 generations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Scaled Fitness, CHC selection, Uniform Crossover, Mutation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Shared Fitness (Rosin and </a:t>
            </a:r>
            <a:r>
              <a:rPr lang="en-US" dirty="0" err="1" smtClean="0"/>
              <a:t>Belew</a:t>
            </a:r>
            <a:r>
              <a:rPr lang="en-US" dirty="0" smtClean="0"/>
              <a:t>)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err="1" smtClean="0"/>
              <a:t>Teachset</a:t>
            </a:r>
            <a:r>
              <a:rPr lang="en-US" dirty="0" smtClean="0"/>
              <a:t> (8 Opponents)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Hall of Fame (4 Opponents)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Shared Sampling (4 Opponents)</a:t>
            </a:r>
          </a:p>
          <a:p>
            <a:pPr marL="582930" indent="-51435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055" name="Group 49"/>
          <p:cNvGrpSpPr>
            <a:grpSpLocks noChangeAspect="1"/>
          </p:cNvGrpSpPr>
          <p:nvPr/>
        </p:nvGrpSpPr>
        <p:grpSpPr bwMode="auto">
          <a:xfrm>
            <a:off x="2103438" y="5121854"/>
            <a:ext cx="4419600" cy="1335088"/>
            <a:chOff x="-2256" y="2784"/>
            <a:chExt cx="2784" cy="841"/>
          </a:xfrm>
        </p:grpSpPr>
        <p:sp>
          <p:nvSpPr>
            <p:cNvPr id="2056" name="AutoShape 48"/>
            <p:cNvSpPr>
              <a:spLocks noChangeAspect="1" noChangeArrowheads="1" noTextEdit="1"/>
            </p:cNvSpPr>
            <p:nvPr/>
          </p:nvSpPr>
          <p:spPr bwMode="auto">
            <a:xfrm>
              <a:off x="-2256" y="2784"/>
              <a:ext cx="2784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Line 50"/>
            <p:cNvSpPr>
              <a:spLocks noChangeShapeType="1"/>
            </p:cNvSpPr>
            <p:nvPr/>
          </p:nvSpPr>
          <p:spPr bwMode="auto">
            <a:xfrm flipH="1">
              <a:off x="-508" y="2953"/>
              <a:ext cx="360" cy="520"/>
            </a:xfrm>
            <a:prstGeom prst="line">
              <a:avLst/>
            </a:prstGeom>
            <a:noFill/>
            <a:ln w="1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Rectangle 51"/>
            <p:cNvSpPr>
              <a:spLocks noChangeArrowheads="1"/>
            </p:cNvSpPr>
            <p:nvPr/>
          </p:nvSpPr>
          <p:spPr bwMode="auto">
            <a:xfrm>
              <a:off x="-1121" y="2875"/>
              <a:ext cx="32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6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52"/>
            <p:cNvSpPr>
              <a:spLocks noChangeArrowheads="1"/>
            </p:cNvSpPr>
            <p:nvPr/>
          </p:nvSpPr>
          <p:spPr bwMode="auto">
            <a:xfrm>
              <a:off x="-1068" y="3365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53"/>
            <p:cNvSpPr>
              <a:spLocks noChangeArrowheads="1"/>
            </p:cNvSpPr>
            <p:nvPr/>
          </p:nvSpPr>
          <p:spPr bwMode="auto">
            <a:xfrm>
              <a:off x="353" y="309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54"/>
            <p:cNvSpPr>
              <a:spLocks noChangeArrowheads="1"/>
            </p:cNvSpPr>
            <p:nvPr/>
          </p:nvSpPr>
          <p:spPr bwMode="auto">
            <a:xfrm>
              <a:off x="353" y="3200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û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55"/>
            <p:cNvSpPr>
              <a:spLocks noChangeArrowheads="1"/>
            </p:cNvSpPr>
            <p:nvPr/>
          </p:nvSpPr>
          <p:spPr bwMode="auto">
            <a:xfrm>
              <a:off x="353" y="2813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ù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56"/>
            <p:cNvSpPr>
              <a:spLocks noChangeArrowheads="1"/>
            </p:cNvSpPr>
            <p:nvPr/>
          </p:nvSpPr>
          <p:spPr bwMode="auto">
            <a:xfrm>
              <a:off x="-770" y="309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ê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57"/>
            <p:cNvSpPr>
              <a:spLocks noChangeArrowheads="1"/>
            </p:cNvSpPr>
            <p:nvPr/>
          </p:nvSpPr>
          <p:spPr bwMode="auto">
            <a:xfrm>
              <a:off x="-770" y="3200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ë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58"/>
            <p:cNvSpPr>
              <a:spLocks noChangeArrowheads="1"/>
            </p:cNvSpPr>
            <p:nvPr/>
          </p:nvSpPr>
          <p:spPr bwMode="auto">
            <a:xfrm>
              <a:off x="-770" y="2813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é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60"/>
            <p:cNvSpPr>
              <a:spLocks noChangeArrowheads="1"/>
            </p:cNvSpPr>
            <p:nvPr/>
          </p:nvSpPr>
          <p:spPr bwMode="auto">
            <a:xfrm>
              <a:off x="-61" y="3175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61"/>
            <p:cNvSpPr>
              <a:spLocks noChangeArrowheads="1"/>
            </p:cNvSpPr>
            <p:nvPr/>
          </p:nvSpPr>
          <p:spPr bwMode="auto">
            <a:xfrm>
              <a:off x="-61" y="290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ö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63"/>
            <p:cNvSpPr>
              <a:spLocks noChangeArrowheads="1"/>
            </p:cNvSpPr>
            <p:nvPr/>
          </p:nvSpPr>
          <p:spPr bwMode="auto">
            <a:xfrm>
              <a:off x="-662" y="3175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è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64"/>
            <p:cNvSpPr>
              <a:spLocks noChangeArrowheads="1"/>
            </p:cNvSpPr>
            <p:nvPr/>
          </p:nvSpPr>
          <p:spPr bwMode="auto">
            <a:xfrm>
              <a:off x="-662" y="2908"/>
              <a:ext cx="11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æ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65"/>
            <p:cNvSpPr>
              <a:spLocks noChangeArrowheads="1"/>
            </p:cNvSpPr>
            <p:nvPr/>
          </p:nvSpPr>
          <p:spPr bwMode="auto">
            <a:xfrm>
              <a:off x="-1370" y="2955"/>
              <a:ext cx="16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66"/>
            <p:cNvSpPr>
              <a:spLocks noChangeArrowheads="1"/>
            </p:cNvSpPr>
            <p:nvPr/>
          </p:nvSpPr>
          <p:spPr bwMode="auto">
            <a:xfrm>
              <a:off x="-830" y="3428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67"/>
            <p:cNvSpPr>
              <a:spLocks noChangeArrowheads="1"/>
            </p:cNvSpPr>
            <p:nvPr/>
          </p:nvSpPr>
          <p:spPr bwMode="auto">
            <a:xfrm>
              <a:off x="-951" y="3383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68"/>
            <p:cNvSpPr>
              <a:spLocks noChangeArrowheads="1"/>
            </p:cNvSpPr>
            <p:nvPr/>
          </p:nvSpPr>
          <p:spPr bwMode="auto">
            <a:xfrm>
              <a:off x="-1112" y="3383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69"/>
            <p:cNvSpPr>
              <a:spLocks noChangeArrowheads="1"/>
            </p:cNvSpPr>
            <p:nvPr/>
          </p:nvSpPr>
          <p:spPr bwMode="auto">
            <a:xfrm>
              <a:off x="241" y="3099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70"/>
            <p:cNvSpPr>
              <a:spLocks noChangeArrowheads="1"/>
            </p:cNvSpPr>
            <p:nvPr/>
          </p:nvSpPr>
          <p:spPr bwMode="auto">
            <a:xfrm>
              <a:off x="-146" y="3253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71"/>
            <p:cNvSpPr>
              <a:spLocks noChangeArrowheads="1"/>
            </p:cNvSpPr>
            <p:nvPr/>
          </p:nvSpPr>
          <p:spPr bwMode="auto">
            <a:xfrm>
              <a:off x="-1913" y="2879"/>
              <a:ext cx="4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shared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72"/>
            <p:cNvSpPr>
              <a:spLocks noChangeArrowheads="1"/>
            </p:cNvSpPr>
            <p:nvPr/>
          </p:nvSpPr>
          <p:spPr bwMode="auto">
            <a:xfrm>
              <a:off x="-1921" y="3259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73"/>
            <p:cNvSpPr>
              <a:spLocks noChangeArrowheads="1"/>
            </p:cNvSpPr>
            <p:nvPr/>
          </p:nvSpPr>
          <p:spPr bwMode="auto">
            <a:xfrm>
              <a:off x="65" y="2989"/>
              <a:ext cx="18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74"/>
            <p:cNvSpPr>
              <a:spLocks noChangeArrowheads="1"/>
            </p:cNvSpPr>
            <p:nvPr/>
          </p:nvSpPr>
          <p:spPr bwMode="auto">
            <a:xfrm>
              <a:off x="-227" y="3143"/>
              <a:ext cx="8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75"/>
            <p:cNvSpPr>
              <a:spLocks noChangeArrowheads="1"/>
            </p:cNvSpPr>
            <p:nvPr/>
          </p:nvSpPr>
          <p:spPr bwMode="auto">
            <a:xfrm>
              <a:off x="-2134" y="2905"/>
              <a:ext cx="12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76"/>
            <p:cNvSpPr>
              <a:spLocks noChangeArrowheads="1"/>
            </p:cNvSpPr>
            <p:nvPr/>
          </p:nvSpPr>
          <p:spPr bwMode="auto">
            <a:xfrm>
              <a:off x="-442" y="2915"/>
              <a:ext cx="14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7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810000" y="6096000"/>
            <a:ext cx="762000" cy="381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648200" y="5334000"/>
            <a:ext cx="1143000" cy="990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791200" y="5486400"/>
            <a:ext cx="609600" cy="609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800600" y="1143000"/>
            <a:ext cx="4343400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Algorithm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parameters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methods as the CA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2114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Teachset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 Opponents)</a:t>
            </a:r>
          </a:p>
          <a:p>
            <a:pPr marL="1168146" marR="0" lvl="2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Baselines</a:t>
            </a:r>
          </a:p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 GA and CA 10 times</a:t>
            </a:r>
          </a:p>
          <a:p>
            <a:pPr lvl="1"/>
            <a:r>
              <a:rPr lang="en-US" dirty="0" smtClean="0"/>
              <a:t>GA found one build-order</a:t>
            </a:r>
          </a:p>
          <a:p>
            <a:pPr lvl="1"/>
            <a:r>
              <a:rPr lang="en-US" dirty="0" smtClean="0"/>
              <a:t>CA found 3 build-orders</a:t>
            </a:r>
          </a:p>
          <a:p>
            <a:r>
              <a:rPr lang="en-US" dirty="0" smtClean="0"/>
              <a:t>Selected 3 random Hall of Fame (HOF) build-orders</a:t>
            </a:r>
          </a:p>
          <a:p>
            <a:r>
              <a:rPr lang="en-US" dirty="0" smtClean="0"/>
              <a:t>Generated 10 random build-orders</a:t>
            </a:r>
          </a:p>
          <a:p>
            <a:r>
              <a:rPr lang="en-US" dirty="0" smtClean="0"/>
              <a:t>All GA, CA, HOF, Random, and Baseline build-orders competed against each other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Score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79787376"/>
              </p:ext>
            </p:extLst>
          </p:nvPr>
        </p:nvGraphicFramePr>
        <p:xfrm>
          <a:off x="685800" y="1295400"/>
          <a:ext cx="396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4648200"/>
          <a:ext cx="6096000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3925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3775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79787376"/>
              </p:ext>
            </p:extLst>
          </p:nvPr>
        </p:nvGraphicFramePr>
        <p:xfrm>
          <a:off x="5181600" y="1295400"/>
          <a:ext cx="396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 - Score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16600591"/>
              </p:ext>
            </p:extLst>
          </p:nvPr>
        </p:nvGraphicFramePr>
        <p:xfrm>
          <a:off x="457200" y="22860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1295400"/>
          </a:xfrm>
        </p:spPr>
        <p:txBody>
          <a:bodyPr/>
          <a:lstStyle/>
          <a:p>
            <a:r>
              <a:rPr lang="en-US" dirty="0" smtClean="0"/>
              <a:t>GA fitness highest against Baselines</a:t>
            </a:r>
          </a:p>
          <a:p>
            <a:r>
              <a:rPr lang="en-US" dirty="0" smtClean="0"/>
              <a:t>CA fitness highest against all other build-orders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9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 - Score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4191000"/>
          <a:ext cx="800100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HOF(3)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3925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3322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3775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HOF(3)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3533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2355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2971800"/>
          </a:xfrm>
        </p:spPr>
        <p:txBody>
          <a:bodyPr/>
          <a:lstStyle/>
          <a:p>
            <a:r>
              <a:rPr lang="en-US" dirty="0" smtClean="0"/>
              <a:t>GA fitness highest against Baselines</a:t>
            </a:r>
          </a:p>
          <a:p>
            <a:r>
              <a:rPr lang="en-US" dirty="0" smtClean="0"/>
              <a:t>CA fitness highest all other build-orders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 - Wins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05380887"/>
              </p:ext>
            </p:extLst>
          </p:nvPr>
        </p:nvGraphicFramePr>
        <p:xfrm>
          <a:off x="457200" y="2819400"/>
          <a:ext cx="8610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1676400"/>
          </a:xfrm>
        </p:spPr>
        <p:txBody>
          <a:bodyPr/>
          <a:lstStyle/>
          <a:p>
            <a:r>
              <a:rPr lang="en-US" dirty="0" smtClean="0"/>
              <a:t>GA always wins against the baselines</a:t>
            </a:r>
          </a:p>
          <a:p>
            <a:r>
              <a:rPr lang="en-US" dirty="0" smtClean="0"/>
              <a:t>CA beats two of the three baselines</a:t>
            </a:r>
          </a:p>
          <a:p>
            <a:pPr lvl="1"/>
            <a:r>
              <a:rPr lang="en-US" dirty="0" smtClean="0"/>
              <a:t>Never appeared during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 - Wins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4191000"/>
          <a:ext cx="800100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HOF(3)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HOF(3)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 always wins against the baselines</a:t>
            </a:r>
          </a:p>
          <a:p>
            <a:r>
              <a:rPr lang="en-US" dirty="0" smtClean="0"/>
              <a:t>CA beats two of the three baselines</a:t>
            </a:r>
          </a:p>
          <a:p>
            <a:pPr lvl="1"/>
            <a:r>
              <a:rPr lang="en-US" dirty="0" smtClean="0"/>
              <a:t>Never appeared during training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 – Command Centers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27450585"/>
              </p:ext>
            </p:extLst>
          </p:nvPr>
        </p:nvGraphicFramePr>
        <p:xfrm>
          <a:off x="381000" y="2590800"/>
          <a:ext cx="8763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Percent of C.C. </a:t>
            </a:r>
            <a:r>
              <a:rPr lang="en-US" dirty="0"/>
              <a:t>d</a:t>
            </a:r>
            <a:r>
              <a:rPr lang="en-US" dirty="0" smtClean="0"/>
              <a:t>estroyed </a:t>
            </a:r>
            <a:r>
              <a:rPr lang="en-US" dirty="0" smtClean="0"/>
              <a:t>were </a:t>
            </a:r>
            <a:r>
              <a:rPr lang="en-US" dirty="0" smtClean="0"/>
              <a:t>very similar</a:t>
            </a:r>
          </a:p>
          <a:p>
            <a:pPr lvl="1"/>
            <a:r>
              <a:rPr lang="en-US" dirty="0" smtClean="0"/>
              <a:t>Only two of the three CA build-orders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5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 – Command Centers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4191000"/>
          <a:ext cx="800100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HOF(3)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HOF(3)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2895600"/>
          </a:xfrm>
        </p:spPr>
        <p:txBody>
          <a:bodyPr>
            <a:normAutofit/>
          </a:bodyPr>
          <a:lstStyle/>
          <a:p>
            <a:r>
              <a:rPr lang="en-US" dirty="0"/>
              <a:t>Percent </a:t>
            </a:r>
            <a:r>
              <a:rPr lang="en-US" dirty="0" smtClean="0"/>
              <a:t>of C.C. </a:t>
            </a:r>
            <a:r>
              <a:rPr lang="en-US" smtClean="0"/>
              <a:t>destroyed were </a:t>
            </a:r>
            <a:r>
              <a:rPr lang="en-US" dirty="0"/>
              <a:t>very similar</a:t>
            </a:r>
            <a:endParaRPr lang="en-US" dirty="0" smtClean="0"/>
          </a:p>
          <a:p>
            <a:pPr lvl="1"/>
            <a:r>
              <a:rPr lang="en-US" dirty="0" smtClean="0"/>
              <a:t>Only two of the three CA build-orders attack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RTS Games</a:t>
            </a:r>
          </a:p>
          <a:p>
            <a:pPr lvl="1"/>
            <a:r>
              <a:rPr lang="en-US" dirty="0" err="1" smtClean="0"/>
              <a:t>WaterCraft</a:t>
            </a:r>
            <a:endParaRPr lang="en-US" dirty="0"/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Prior Work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Representation</a:t>
            </a:r>
          </a:p>
          <a:p>
            <a:pPr lvl="2"/>
            <a:r>
              <a:rPr lang="en-US" dirty="0" smtClean="0"/>
              <a:t>Encoding</a:t>
            </a:r>
          </a:p>
          <a:p>
            <a:pPr lvl="2"/>
            <a:r>
              <a:rPr lang="en-US" dirty="0" smtClean="0"/>
              <a:t>AI Behavior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Performance Metrics</a:t>
            </a:r>
          </a:p>
          <a:p>
            <a:pPr lvl="2"/>
            <a:r>
              <a:rPr lang="en-US" dirty="0" smtClean="0"/>
              <a:t>Score</a:t>
            </a:r>
          </a:p>
          <a:p>
            <a:pPr lvl="2"/>
            <a:r>
              <a:rPr lang="en-US" dirty="0" smtClean="0"/>
              <a:t>Baselines</a:t>
            </a:r>
          </a:p>
          <a:p>
            <a:pPr lvl="1"/>
            <a:r>
              <a:rPr lang="en-US" dirty="0" smtClean="0"/>
              <a:t>Genetic Algorithm</a:t>
            </a:r>
          </a:p>
          <a:p>
            <a:pPr lvl="1"/>
            <a:r>
              <a:rPr lang="en-US" dirty="0" err="1" smtClean="0"/>
              <a:t>Coevolution</a:t>
            </a:r>
            <a:endParaRPr lang="en-US" dirty="0" smtClean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 and </a:t>
            </a:r>
            <a:r>
              <a:rPr lang="en-US" smtClean="0"/>
              <a:t>Future Work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83560"/>
            <a:ext cx="7620000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dirty="0" smtClean="0"/>
              <a:t>Conclusions</a:t>
            </a:r>
          </a:p>
          <a:p>
            <a:pPr lvl="1">
              <a:defRPr/>
            </a:pPr>
            <a:r>
              <a:rPr lang="en-US" dirty="0" smtClean="0"/>
              <a:t>GA produces high-quality solutions for specific opponents</a:t>
            </a:r>
          </a:p>
          <a:p>
            <a:pPr lvl="1">
              <a:defRPr/>
            </a:pPr>
            <a:r>
              <a:rPr lang="en-US" dirty="0" smtClean="0"/>
              <a:t>CA produces high-quality robust solutions</a:t>
            </a:r>
          </a:p>
          <a:p>
            <a:pPr>
              <a:defRPr/>
            </a:pPr>
            <a:r>
              <a:rPr lang="en-US" dirty="0" smtClean="0"/>
              <a:t>Future Work</a:t>
            </a:r>
          </a:p>
          <a:p>
            <a:pPr lvl="1">
              <a:defRPr/>
            </a:pPr>
            <a:r>
              <a:rPr lang="en-US" dirty="0" smtClean="0"/>
              <a:t>Case-Injection</a:t>
            </a:r>
          </a:p>
          <a:p>
            <a:pPr lvl="2">
              <a:defRPr/>
            </a:pPr>
            <a:r>
              <a:rPr lang="en-US" dirty="0" smtClean="0"/>
              <a:t>Find solutions to defeat a known player/strategy that are also robust</a:t>
            </a:r>
          </a:p>
          <a:p>
            <a:pPr lvl="1">
              <a:defRPr/>
            </a:pPr>
            <a:r>
              <a:rPr lang="en-US" dirty="0" smtClean="0"/>
              <a:t>More Flexible Encoding</a:t>
            </a:r>
          </a:p>
          <a:p>
            <a:pPr lvl="2">
              <a:defRPr/>
            </a:pPr>
            <a:r>
              <a:rPr lang="en-US" dirty="0" smtClean="0"/>
              <a:t>Complete game player</a:t>
            </a:r>
          </a:p>
          <a:p>
            <a:pPr lvl="1">
              <a:defRPr/>
            </a:pPr>
            <a:r>
              <a:rPr lang="en-US" dirty="0" smtClean="0"/>
              <a:t>Strategy identification and counter-strategy selection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research is supported by ONR grant</a:t>
            </a:r>
          </a:p>
          <a:p>
            <a:pPr marL="228600" indent="-228600">
              <a:spcBef>
                <a:spcPts val="0"/>
              </a:spcBef>
              <a:buNone/>
            </a:pPr>
            <a:r>
              <a:rPr lang="en-US" dirty="0" smtClean="0"/>
              <a:t>	N000014-12-c-0522.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dirty="0" smtClean="0"/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More information (papers, movies)</a:t>
            </a:r>
          </a:p>
          <a:p>
            <a:pPr marL="557784" lvl="1" indent="-228600">
              <a:spcBef>
                <a:spcPts val="0"/>
              </a:spcBef>
            </a:pPr>
            <a:r>
              <a:rPr lang="en-US" dirty="0" smtClean="0">
                <a:hlinkClick r:id="rId3"/>
              </a:rPr>
              <a:t>caballinger@cse.unr.edu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http://www.cse.unr.edu/~caballinger</a:t>
            </a:r>
            <a:r>
              <a:rPr lang="en-US" dirty="0" smtClean="0"/>
              <a:t>)</a:t>
            </a:r>
          </a:p>
          <a:p>
            <a:pPr marL="557784" lvl="1" indent="-228600">
              <a:spcBef>
                <a:spcPts val="0"/>
              </a:spcBef>
            </a:pPr>
            <a:r>
              <a:rPr lang="en-US" dirty="0" smtClean="0">
                <a:hlinkClick r:id="rId5"/>
              </a:rPr>
              <a:t>sushil@cse.unr.edu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http://www.cse.unr.edu/~sushil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74160"/>
            <a:ext cx="7772400" cy="2712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Previous Results</a:t>
            </a:r>
            <a:endParaRPr lang="en-US" sz="8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96981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Exhaustive Search</a:t>
            </a:r>
          </a:p>
          <a:p>
            <a:pPr lvl="1"/>
            <a:r>
              <a:rPr lang="en-US" sz="2200" dirty="0" smtClean="0"/>
              <a:t>32,768(2</a:t>
            </a:r>
            <a:r>
              <a:rPr lang="en-US" sz="2200" baseline="30000" dirty="0" smtClean="0"/>
              <a:t>15</a:t>
            </a:r>
            <a:r>
              <a:rPr lang="en-US" sz="2200" dirty="0" smtClean="0"/>
              <a:t>) possible solutions</a:t>
            </a:r>
          </a:p>
          <a:p>
            <a:pPr lvl="1"/>
            <a:r>
              <a:rPr lang="en-US" sz="2200" dirty="0" smtClean="0"/>
              <a:t>80% of possible solutions lose to all three baselines</a:t>
            </a:r>
          </a:p>
          <a:p>
            <a:pPr lvl="1"/>
            <a:r>
              <a:rPr lang="en-US" sz="2200" dirty="0" smtClean="0"/>
              <a:t>19.9% of possible solutions beat only one of the three baselines</a:t>
            </a:r>
          </a:p>
          <a:p>
            <a:pPr lvl="1"/>
            <a:r>
              <a:rPr lang="en-US" sz="2200" dirty="0" smtClean="0"/>
              <a:t>Only 30 solutions (0.1% of possible solutions) can defeat two baselines</a:t>
            </a:r>
          </a:p>
          <a:p>
            <a:pPr lvl="1"/>
            <a:r>
              <a:rPr lang="en-US" sz="2200" dirty="0" smtClean="0"/>
              <a:t>Zero solution could beat all three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27754123"/>
              </p:ext>
            </p:extLst>
          </p:nvPr>
        </p:nvGraphicFramePr>
        <p:xfrm>
          <a:off x="4419600" y="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79787376"/>
              </p:ext>
            </p:extLst>
          </p:nvPr>
        </p:nvGraphicFramePr>
        <p:xfrm>
          <a:off x="4419600" y="2895600"/>
          <a:ext cx="47244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40386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Hillclimber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Found solutions that could:</a:t>
            </a:r>
          </a:p>
          <a:p>
            <a:pPr lvl="2">
              <a:defRPr/>
            </a:pPr>
            <a:r>
              <a:rPr lang="en-US" dirty="0" smtClean="0"/>
              <a:t> Beat two baselines 6% of the time</a:t>
            </a:r>
          </a:p>
          <a:p>
            <a:pPr lvl="2">
              <a:defRPr/>
            </a:pPr>
            <a:r>
              <a:rPr lang="en-US" dirty="0" smtClean="0"/>
              <a:t>Beat one baseline 46% of the time</a:t>
            </a:r>
          </a:p>
          <a:p>
            <a:pPr lvl="2">
              <a:defRPr/>
            </a:pPr>
            <a:r>
              <a:rPr lang="en-US" dirty="0" smtClean="0"/>
              <a:t>Loses to all baselines 48% of the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79787376"/>
              </p:ext>
            </p:extLst>
          </p:nvPr>
        </p:nvGraphicFramePr>
        <p:xfrm>
          <a:off x="4419600" y="2895600"/>
          <a:ext cx="47244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19200"/>
            <a:ext cx="4038600" cy="4953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dirty="0" smtClean="0"/>
              <a:t>GA</a:t>
            </a:r>
          </a:p>
          <a:p>
            <a:pPr lvl="1">
              <a:defRPr/>
            </a:pPr>
            <a:r>
              <a:rPr lang="en-US" dirty="0" smtClean="0"/>
              <a:t>Found solutions that could beat two baselines 100% of the time</a:t>
            </a:r>
          </a:p>
          <a:p>
            <a:pPr lvl="2">
              <a:defRPr/>
            </a:pPr>
            <a:r>
              <a:rPr lang="en-US" dirty="0" smtClean="0"/>
              <a:t>Strategy 1</a:t>
            </a:r>
          </a:p>
          <a:p>
            <a:pPr lvl="3">
              <a:defRPr/>
            </a:pPr>
            <a:r>
              <a:rPr lang="en-US" dirty="0" smtClean="0"/>
              <a:t>Two SCVs, Two </a:t>
            </a:r>
            <a:r>
              <a:rPr lang="en-US" dirty="0" err="1" smtClean="0"/>
              <a:t>Firebats</a:t>
            </a:r>
            <a:r>
              <a:rPr lang="en-US" dirty="0" smtClean="0"/>
              <a:t>, One Vulture</a:t>
            </a:r>
          </a:p>
          <a:p>
            <a:pPr lvl="3">
              <a:defRPr/>
            </a:pPr>
            <a:r>
              <a:rPr lang="en-US" dirty="0" smtClean="0"/>
              <a:t>Quick but weak defense</a:t>
            </a:r>
          </a:p>
          <a:p>
            <a:pPr lvl="2">
              <a:defRPr/>
            </a:pPr>
            <a:r>
              <a:rPr lang="en-US" dirty="0" smtClean="0"/>
              <a:t>Strategy 2</a:t>
            </a:r>
          </a:p>
          <a:p>
            <a:pPr lvl="3">
              <a:defRPr/>
            </a:pPr>
            <a:r>
              <a:rPr lang="en-US" dirty="0" smtClean="0"/>
              <a:t>Four </a:t>
            </a:r>
            <a:r>
              <a:rPr lang="en-US" dirty="0" err="1" smtClean="0"/>
              <a:t>Firebats</a:t>
            </a:r>
            <a:r>
              <a:rPr lang="en-US" dirty="0" smtClean="0"/>
              <a:t>, One Vulture</a:t>
            </a:r>
          </a:p>
          <a:p>
            <a:pPr lvl="3">
              <a:defRPr/>
            </a:pPr>
            <a:r>
              <a:rPr lang="en-US" dirty="0" smtClean="0"/>
              <a:t>Strong but slow defense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79787376"/>
              </p:ext>
            </p:extLst>
          </p:nvPr>
        </p:nvGraphicFramePr>
        <p:xfrm>
          <a:off x="4419600" y="2895600"/>
          <a:ext cx="47244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Strategy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720788"/>
            <a:ext cx="3810000" cy="4572000"/>
          </a:xfrm>
        </p:spPr>
        <p:txBody>
          <a:bodyPr>
            <a:normAutofit fontScale="92500" lnSpcReduction="10000"/>
          </a:bodyPr>
          <a:lstStyle/>
          <a:p>
            <a:pPr marL="416052" indent="-342900">
              <a:buFont typeface="Wingdings" pitchFamily="2" charset="2"/>
              <a:buChar char="§"/>
            </a:pPr>
            <a:r>
              <a:rPr lang="en-US" dirty="0" smtClean="0"/>
              <a:t>RTS games:</a:t>
            </a:r>
          </a:p>
          <a:p>
            <a:pPr marL="1083564" lvl="1" indent="-342900">
              <a:buFont typeface="Wingdings" pitchFamily="2" charset="2"/>
              <a:buChar char="§"/>
            </a:pPr>
            <a:r>
              <a:rPr lang="en-US" dirty="0" smtClean="0"/>
              <a:t>Manage economy</a:t>
            </a:r>
          </a:p>
          <a:p>
            <a:pPr marL="1083564" lvl="1" indent="-342900">
              <a:buFont typeface="Wingdings" pitchFamily="2" charset="2"/>
              <a:buChar char="§"/>
            </a:pPr>
            <a:r>
              <a:rPr lang="en-US" dirty="0" smtClean="0"/>
              <a:t>To build army</a:t>
            </a:r>
          </a:p>
          <a:p>
            <a:pPr marL="1339596" lvl="2" indent="-342900">
              <a:buFont typeface="Wingdings" pitchFamily="2" charset="2"/>
              <a:buChar char="§"/>
            </a:pPr>
            <a:r>
              <a:rPr lang="en-US" dirty="0" smtClean="0"/>
              <a:t>Many types of units</a:t>
            </a:r>
          </a:p>
          <a:p>
            <a:pPr marL="1339596" lvl="2" indent="-342900">
              <a:buFont typeface="Wingdings" pitchFamily="2" charset="2"/>
              <a:buChar char="§"/>
            </a:pPr>
            <a:r>
              <a:rPr lang="en-US" dirty="0" smtClean="0"/>
              <a:t>Each type has strengths and weaknesses</a:t>
            </a:r>
          </a:p>
          <a:p>
            <a:pPr marL="1339596" lvl="2" indent="-342900">
              <a:buFont typeface="Wingdings" pitchFamily="2" charset="2"/>
              <a:buChar char="§"/>
            </a:pPr>
            <a:r>
              <a:rPr lang="en-US" dirty="0" smtClean="0"/>
              <a:t>Getting the right mix is key</a:t>
            </a:r>
          </a:p>
          <a:p>
            <a:pPr marL="1339596" lvl="2" indent="-342900">
              <a:buFont typeface="Wingdings" pitchFamily="2" charset="2"/>
              <a:buChar char="§"/>
            </a:pPr>
            <a:r>
              <a:rPr lang="en-US" dirty="0" smtClean="0"/>
              <a:t>Research upgrades/abilities</a:t>
            </a:r>
          </a:p>
          <a:p>
            <a:pPr marL="1083564" lvl="1" indent="-342900">
              <a:buFont typeface="Wingdings" pitchFamily="2" charset="2"/>
              <a:buChar char="§"/>
            </a:pPr>
            <a:r>
              <a:rPr lang="en-US" dirty="0" smtClean="0"/>
              <a:t>To destroy enemy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981200"/>
            <a:ext cx="48767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WaterCraft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W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539" y="1984248"/>
            <a:ext cx="4872037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6319391"/>
            <a:ext cx="441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† Source code can be found on Christopher Ballinger’s website</a:t>
            </a:r>
          </a:p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50274"/>
            <a:ext cx="3733800" cy="44457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/>
              <a:t>WaterCraft</a:t>
            </a:r>
            <a:r>
              <a:rPr lang="en-US" dirty="0" smtClean="0"/>
              <a:t>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Modeled after </a:t>
            </a:r>
            <a:r>
              <a:rPr lang="en-US" dirty="0" err="1" smtClean="0"/>
              <a:t>StarCraft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Easy to run in parallel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Runs quicker by disabling graphics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RTS games are good </a:t>
            </a:r>
            <a:r>
              <a:rPr lang="en-US" dirty="0" err="1" smtClean="0"/>
              <a:t>testbeds</a:t>
            </a:r>
            <a:r>
              <a:rPr lang="en-US" dirty="0" smtClean="0"/>
              <a:t> for AI research</a:t>
            </a:r>
          </a:p>
          <a:p>
            <a:pPr lvl="1"/>
            <a:r>
              <a:rPr lang="en-US" dirty="0" smtClean="0"/>
              <a:t>Present many challenging aspects</a:t>
            </a:r>
          </a:p>
          <a:p>
            <a:pPr lvl="1"/>
            <a:r>
              <a:rPr lang="en-US" dirty="0" smtClean="0"/>
              <a:t>Intransitive relationships between strategies, similar to rock-paper-scissors</a:t>
            </a:r>
          </a:p>
          <a:p>
            <a:pPr lvl="1"/>
            <a:r>
              <a:rPr lang="en-US" dirty="0" smtClean="0"/>
              <a:t>Robustness of strategies</a:t>
            </a:r>
          </a:p>
          <a:p>
            <a:pPr lvl="1"/>
            <a:r>
              <a:rPr lang="en-US" dirty="0" smtClean="0"/>
              <a:t>We believe designing a good RTS game player will advance AI research significantly (like chess and checkers did)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3886200"/>
            <a:ext cx="838200" cy="8382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2700">
                  <a:solidFill>
                    <a:schemeClr val="bg1"/>
                  </a:solidFill>
                </a:ln>
              </a:rPr>
              <a:t>S1</a:t>
            </a:r>
            <a:endParaRPr lang="en-US" sz="30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5334000"/>
            <a:ext cx="838200" cy="8382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2700">
                  <a:solidFill>
                    <a:schemeClr val="bg1"/>
                  </a:solidFill>
                </a:ln>
              </a:rPr>
              <a:t>S3</a:t>
            </a:r>
            <a:endParaRPr lang="en-US" sz="30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5334000"/>
            <a:ext cx="838200" cy="8382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2700">
                  <a:solidFill>
                    <a:schemeClr val="bg1"/>
                  </a:solidFill>
                </a:ln>
              </a:rPr>
              <a:t>S2</a:t>
            </a:r>
            <a:endParaRPr lang="en-US" sz="3000" dirty="0">
              <a:ln w="12700">
                <a:solidFill>
                  <a:schemeClr val="bg1"/>
                </a:solidFill>
              </a:ln>
            </a:endParaRPr>
          </a:p>
        </p:txBody>
      </p:sp>
      <p:cxnSp>
        <p:nvCxnSpPr>
          <p:cNvPr id="11" name="Straight Arrow Connector 10"/>
          <p:cNvCxnSpPr>
            <a:stCxn id="6" idx="5"/>
            <a:endCxn id="9" idx="1"/>
          </p:cNvCxnSpPr>
          <p:nvPr/>
        </p:nvCxnSpPr>
        <p:spPr>
          <a:xfrm>
            <a:off x="5058848" y="4601648"/>
            <a:ext cx="778904" cy="855104"/>
          </a:xfrm>
          <a:prstGeom prst="straightConnector1">
            <a:avLst/>
          </a:prstGeom>
          <a:ln w="635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7"/>
            <a:endCxn id="6" idx="3"/>
          </p:cNvCxnSpPr>
          <p:nvPr/>
        </p:nvCxnSpPr>
        <p:spPr>
          <a:xfrm flipV="1">
            <a:off x="3687248" y="4601648"/>
            <a:ext cx="778904" cy="855104"/>
          </a:xfrm>
          <a:prstGeom prst="straightConnector1">
            <a:avLst/>
          </a:prstGeom>
          <a:ln w="635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8" idx="6"/>
          </p:cNvCxnSpPr>
          <p:nvPr/>
        </p:nvCxnSpPr>
        <p:spPr>
          <a:xfrm flipH="1">
            <a:off x="3810000" y="5753100"/>
            <a:ext cx="1905000" cy="0"/>
          </a:xfrm>
          <a:prstGeom prst="straightConnector1">
            <a:avLst/>
          </a:prstGeom>
          <a:ln w="6350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7874"/>
            <a:ext cx="4343400" cy="44457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Case-based reasoning (</a:t>
            </a:r>
            <a:r>
              <a:rPr lang="en-US" dirty="0" err="1" smtClean="0"/>
              <a:t>Ontanion</a:t>
            </a:r>
            <a:r>
              <a:rPr lang="en-US" dirty="0" smtClean="0"/>
              <a:t>, 2006)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Genetic </a:t>
            </a:r>
            <a:r>
              <a:rPr lang="en-US" dirty="0"/>
              <a:t>Algorithms + Case-based Reasoning (Miles, 2005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Reinforcement Learning (</a:t>
            </a:r>
            <a:r>
              <a:rPr lang="en-US" dirty="0" err="1" smtClean="0"/>
              <a:t>Spronck</a:t>
            </a:r>
            <a:r>
              <a:rPr lang="en-US" dirty="0" smtClean="0"/>
              <a:t>, 2007)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Studies on specific aspects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Combat (Churchill, 2012)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Economy (Chan, 2007)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Coordination (</a:t>
            </a:r>
            <a:r>
              <a:rPr lang="en-US" dirty="0" err="1" smtClean="0"/>
              <a:t>Keaveney</a:t>
            </a:r>
            <a:r>
              <a:rPr lang="en-US" dirty="0" smtClean="0"/>
              <a:t>, 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00600" y="1371600"/>
            <a:ext cx="41910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en-US" sz="2600" dirty="0" smtClean="0"/>
              <a:t>Focus on b</a:t>
            </a:r>
            <a:r>
              <a:rPr lang="en-US" sz="2400" dirty="0" smtClean="0"/>
              <a:t>uild-orders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Robustness against multiple opponents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en-US" sz="2600" dirty="0" smtClean="0"/>
              <a:t>Compare two methods</a:t>
            </a:r>
          </a:p>
          <a:p>
            <a:pPr marL="1197864" lvl="2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en-US" sz="2600" dirty="0" smtClean="0"/>
              <a:t> Genetic </a:t>
            </a:r>
            <a:br>
              <a:rPr lang="en-US" sz="2600" dirty="0" smtClean="0"/>
            </a:br>
            <a:r>
              <a:rPr lang="en-US" sz="2600" dirty="0" smtClean="0"/>
              <a:t>Algorithm (GA) </a:t>
            </a:r>
          </a:p>
          <a:p>
            <a:pPr marL="1197864" lvl="2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en-US" sz="2600" dirty="0" err="1" smtClean="0"/>
              <a:t>Coevolutionary</a:t>
            </a:r>
            <a:r>
              <a:rPr lang="en-US" sz="2600" dirty="0" smtClean="0"/>
              <a:t> Algorithm (CA)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Representation -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343400" cy="3657600"/>
          </a:xfrm>
        </p:spPr>
        <p:txBody>
          <a:bodyPr>
            <a:normAutofit/>
          </a:bodyPr>
          <a:lstStyle/>
          <a:p>
            <a:pPr marL="582930" indent="-514350"/>
            <a:r>
              <a:rPr lang="en-US" dirty="0" err="1" smtClean="0"/>
              <a:t>Bitstring</a:t>
            </a:r>
            <a:endParaRPr lang="en-US" dirty="0" smtClean="0"/>
          </a:p>
          <a:p>
            <a:pPr marL="912114" lvl="1" indent="-514350"/>
            <a:r>
              <a:rPr lang="en-US" dirty="0" smtClean="0"/>
              <a:t>3-bits per action</a:t>
            </a:r>
          </a:p>
          <a:p>
            <a:pPr marL="1168146" lvl="2" indent="-514350"/>
            <a:r>
              <a:rPr lang="en-US" dirty="0" smtClean="0"/>
              <a:t>39-bits(13 actions) total</a:t>
            </a:r>
          </a:p>
          <a:p>
            <a:pPr marL="912114" lvl="1" indent="-514350"/>
            <a:r>
              <a:rPr lang="en-US" dirty="0" smtClean="0"/>
              <a:t>Decoded sequentially</a:t>
            </a:r>
          </a:p>
          <a:p>
            <a:pPr marL="912114" lvl="1" indent="-514350"/>
            <a:r>
              <a:rPr lang="en-US" dirty="0" smtClean="0"/>
              <a:t>Inserts required prerequisites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53000" y="1295400"/>
          <a:ext cx="3810000" cy="356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76400"/>
                <a:gridCol w="914400"/>
              </a:tblGrid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Bit Sequence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Prereq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000-001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SCV</a:t>
                      </a:r>
                      <a:r>
                        <a:rPr lang="en-US" sz="1400" baseline="0" dirty="0" smtClean="0"/>
                        <a:t> (Minerals)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Marine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Barracks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011-100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</a:t>
                      </a:r>
                      <a:r>
                        <a:rPr lang="en-US" sz="1400" dirty="0" err="1" smtClean="0"/>
                        <a:t>Firebat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Barracks, Refinery, Academy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Vulture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Barracks,</a:t>
                      </a:r>
                      <a:r>
                        <a:rPr lang="en-US" sz="1400" baseline="0" dirty="0" smtClean="0"/>
                        <a:t> Refinery, Factory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 SCV</a:t>
                      </a:r>
                      <a:r>
                        <a:rPr lang="en-US" sz="1400" baseline="0" dirty="0" smtClean="0"/>
                        <a:t> (Gas)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Refinery</a:t>
                      </a:r>
                      <a:endParaRPr lang="en-US" sz="1400" dirty="0"/>
                    </a:p>
                  </a:txBody>
                  <a:tcPr/>
                </a:tc>
              </a:tr>
              <a:tr h="4209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5257800"/>
            <a:ext cx="8048625" cy="9906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5181600"/>
            <a:ext cx="31242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6800" y="2133600"/>
            <a:ext cx="39624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0" y="5181600"/>
            <a:ext cx="29718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76800" y="2590800"/>
            <a:ext cx="3962400" cy="685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81800" y="5181600"/>
            <a:ext cx="2133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</a:t>
            </a:r>
            <a:r>
              <a:rPr lang="en-US" dirty="0" smtClean="0"/>
              <a:t>- AI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Execute actions in the queue as quickly as possible</a:t>
            </a:r>
          </a:p>
          <a:p>
            <a:pPr lvl="1"/>
            <a:r>
              <a:rPr lang="en-US" dirty="0" smtClean="0"/>
              <a:t>Do not skip ahead in the queue</a:t>
            </a:r>
          </a:p>
          <a:p>
            <a:r>
              <a:rPr lang="en-US" dirty="0" smtClean="0"/>
              <a:t>“Attack” action</a:t>
            </a:r>
          </a:p>
          <a:p>
            <a:pPr lvl="1"/>
            <a:r>
              <a:rPr lang="en-US" dirty="0" smtClean="0"/>
              <a:t>All Marines, </a:t>
            </a:r>
            <a:r>
              <a:rPr lang="en-US" dirty="0" err="1" smtClean="0"/>
              <a:t>Firebats</a:t>
            </a:r>
            <a:r>
              <a:rPr lang="en-US" dirty="0" smtClean="0"/>
              <a:t>, and Vultures move to attack opponents Command Center</a:t>
            </a:r>
          </a:p>
          <a:p>
            <a:pPr lvl="2"/>
            <a:r>
              <a:rPr lang="en-US" dirty="0" smtClean="0"/>
              <a:t>Attack any other opponent units/buildings along the way</a:t>
            </a:r>
          </a:p>
          <a:p>
            <a:pPr lvl="2"/>
            <a:r>
              <a:rPr lang="en-US" dirty="0" smtClean="0"/>
              <a:t>If nearby ally-unit is attacked, assist it by attacking opponent’s unit</a:t>
            </a:r>
          </a:p>
          <a:p>
            <a:r>
              <a:rPr lang="en-US" dirty="0" smtClean="0"/>
              <a:t>If Command Center is attacked, send SCVs to defend</a:t>
            </a:r>
          </a:p>
          <a:p>
            <a:pPr lvl="1"/>
            <a:r>
              <a:rPr lang="en-US" dirty="0" smtClean="0"/>
              <a:t>Once all threats have been eliminated, SCVs return to their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Metric -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3124200"/>
          </a:xfrm>
        </p:spPr>
        <p:txBody>
          <a:bodyPr>
            <a:normAutofit/>
          </a:bodyPr>
          <a:lstStyle/>
          <a:p>
            <a:pPr marL="582930" indent="-514350">
              <a:buFont typeface="Wingdings" pitchFamily="2" charset="2"/>
              <a:buChar char="§"/>
            </a:pPr>
            <a:r>
              <a:rPr lang="en-US" dirty="0" smtClean="0"/>
              <a:t>Reward build-orders that: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Spend a lot of resource</a:t>
            </a:r>
          </a:p>
          <a:p>
            <a:pPr marL="1168146" lvl="2" indent="-514350">
              <a:buFont typeface="Wingdings" pitchFamily="2" charset="2"/>
              <a:buChar char="§"/>
            </a:pPr>
            <a:r>
              <a:rPr lang="en-US" dirty="0" smtClean="0"/>
              <a:t>Encourages build-orders to construct the most expensive/powerful units allowed by the opponents</a:t>
            </a:r>
          </a:p>
          <a:p>
            <a:pPr marL="912114" lvl="1" indent="-514350">
              <a:buFont typeface="Wingdings" pitchFamily="2" charset="2"/>
              <a:buChar char="§"/>
            </a:pPr>
            <a:r>
              <a:rPr lang="en-US" dirty="0" smtClean="0"/>
              <a:t>Make opponent waste resources/time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578D-7C0D-4A6B-B9A6-FD2D3715BE2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27" name="Group 47"/>
          <p:cNvGrpSpPr>
            <a:grpSpLocks noChangeAspect="1"/>
          </p:cNvGrpSpPr>
          <p:nvPr/>
        </p:nvGrpSpPr>
        <p:grpSpPr bwMode="auto">
          <a:xfrm>
            <a:off x="1593849" y="4648200"/>
            <a:ext cx="6122987" cy="1236663"/>
            <a:chOff x="966" y="1741"/>
            <a:chExt cx="3857" cy="779"/>
          </a:xfrm>
        </p:grpSpPr>
        <p:sp>
          <p:nvSpPr>
            <p:cNvPr id="1028" name="AutoShape 46"/>
            <p:cNvSpPr>
              <a:spLocks noChangeAspect="1" noChangeArrowheads="1" noTextEdit="1"/>
            </p:cNvSpPr>
            <p:nvPr/>
          </p:nvSpPr>
          <p:spPr bwMode="auto">
            <a:xfrm>
              <a:off x="966" y="1800"/>
              <a:ext cx="38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48"/>
            <p:cNvSpPr>
              <a:spLocks noChangeArrowheads="1"/>
            </p:cNvSpPr>
            <p:nvPr/>
          </p:nvSpPr>
          <p:spPr bwMode="auto">
            <a:xfrm>
              <a:off x="3890" y="1741"/>
              <a:ext cx="33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49"/>
            <p:cNvSpPr>
              <a:spLocks noChangeArrowheads="1"/>
            </p:cNvSpPr>
            <p:nvPr/>
          </p:nvSpPr>
          <p:spPr bwMode="auto">
            <a:xfrm>
              <a:off x="2545" y="1741"/>
              <a:ext cx="33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50"/>
            <p:cNvSpPr>
              <a:spLocks noChangeArrowheads="1"/>
            </p:cNvSpPr>
            <p:nvPr/>
          </p:nvSpPr>
          <p:spPr bwMode="auto">
            <a:xfrm>
              <a:off x="3893" y="2248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51"/>
            <p:cNvSpPr>
              <a:spLocks noChangeArrowheads="1"/>
            </p:cNvSpPr>
            <p:nvPr/>
          </p:nvSpPr>
          <p:spPr bwMode="auto">
            <a:xfrm>
              <a:off x="2549" y="2248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52"/>
            <p:cNvSpPr>
              <a:spLocks noChangeArrowheads="1"/>
            </p:cNvSpPr>
            <p:nvPr/>
          </p:nvSpPr>
          <p:spPr bwMode="auto">
            <a:xfrm>
              <a:off x="3441" y="1824"/>
              <a:ext cx="17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53"/>
            <p:cNvSpPr>
              <a:spLocks noChangeArrowheads="1"/>
            </p:cNvSpPr>
            <p:nvPr/>
          </p:nvSpPr>
          <p:spPr bwMode="auto">
            <a:xfrm>
              <a:off x="2077" y="1824"/>
              <a:ext cx="17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54"/>
            <p:cNvSpPr>
              <a:spLocks noChangeArrowheads="1"/>
            </p:cNvSpPr>
            <p:nvPr/>
          </p:nvSpPr>
          <p:spPr bwMode="auto">
            <a:xfrm>
              <a:off x="1379" y="1824"/>
              <a:ext cx="17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55"/>
            <p:cNvSpPr>
              <a:spLocks noChangeArrowheads="1"/>
            </p:cNvSpPr>
            <p:nvPr/>
          </p:nvSpPr>
          <p:spPr bwMode="auto">
            <a:xfrm>
              <a:off x="4258" y="2314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56"/>
            <p:cNvSpPr>
              <a:spLocks noChangeArrowheads="1"/>
            </p:cNvSpPr>
            <p:nvPr/>
          </p:nvSpPr>
          <p:spPr bwMode="auto">
            <a:xfrm>
              <a:off x="2911" y="2314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57"/>
            <p:cNvSpPr>
              <a:spLocks noChangeArrowheads="1"/>
            </p:cNvSpPr>
            <p:nvPr/>
          </p:nvSpPr>
          <p:spPr bwMode="auto">
            <a:xfrm>
              <a:off x="3316" y="2019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58"/>
            <p:cNvSpPr>
              <a:spLocks noChangeArrowheads="1"/>
            </p:cNvSpPr>
            <p:nvPr/>
          </p:nvSpPr>
          <p:spPr bwMode="auto">
            <a:xfrm>
              <a:off x="4019" y="2268"/>
              <a:ext cx="24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59"/>
            <p:cNvSpPr>
              <a:spLocks noChangeArrowheads="1"/>
            </p:cNvSpPr>
            <p:nvPr/>
          </p:nvSpPr>
          <p:spPr bwMode="auto">
            <a:xfrm>
              <a:off x="3810" y="2268"/>
              <a:ext cx="8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60"/>
            <p:cNvSpPr>
              <a:spLocks noChangeArrowheads="1"/>
            </p:cNvSpPr>
            <p:nvPr/>
          </p:nvSpPr>
          <p:spPr bwMode="auto">
            <a:xfrm>
              <a:off x="4667" y="1973"/>
              <a:ext cx="8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61"/>
            <p:cNvSpPr>
              <a:spLocks noChangeArrowheads="1"/>
            </p:cNvSpPr>
            <p:nvPr/>
          </p:nvSpPr>
          <p:spPr bwMode="auto">
            <a:xfrm>
              <a:off x="2652" y="2268"/>
              <a:ext cx="26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62"/>
            <p:cNvSpPr>
              <a:spLocks noChangeArrowheads="1"/>
            </p:cNvSpPr>
            <p:nvPr/>
          </p:nvSpPr>
          <p:spPr bwMode="auto">
            <a:xfrm>
              <a:off x="2465" y="2268"/>
              <a:ext cx="8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63"/>
            <p:cNvSpPr>
              <a:spLocks noChangeArrowheads="1"/>
            </p:cNvSpPr>
            <p:nvPr/>
          </p:nvSpPr>
          <p:spPr bwMode="auto">
            <a:xfrm>
              <a:off x="1967" y="1973"/>
              <a:ext cx="5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64"/>
            <p:cNvSpPr>
              <a:spLocks noChangeArrowheads="1"/>
            </p:cNvSpPr>
            <p:nvPr/>
          </p:nvSpPr>
          <p:spPr bwMode="auto">
            <a:xfrm>
              <a:off x="1195" y="1973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ij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65"/>
            <p:cNvSpPr>
              <a:spLocks noChangeArrowheads="1"/>
            </p:cNvSpPr>
            <p:nvPr/>
          </p:nvSpPr>
          <p:spPr bwMode="auto">
            <a:xfrm>
              <a:off x="4271" y="1859"/>
              <a:ext cx="40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66"/>
            <p:cNvSpPr>
              <a:spLocks noChangeArrowheads="1"/>
            </p:cNvSpPr>
            <p:nvPr/>
          </p:nvSpPr>
          <p:spPr bwMode="auto">
            <a:xfrm>
              <a:off x="2887" y="1859"/>
              <a:ext cx="43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67"/>
            <p:cNvSpPr>
              <a:spLocks noChangeArrowheads="1"/>
            </p:cNvSpPr>
            <p:nvPr/>
          </p:nvSpPr>
          <p:spPr bwMode="auto">
            <a:xfrm>
              <a:off x="1625" y="1859"/>
              <a:ext cx="35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68"/>
            <p:cNvSpPr>
              <a:spLocks noChangeArrowheads="1"/>
            </p:cNvSpPr>
            <p:nvPr/>
          </p:nvSpPr>
          <p:spPr bwMode="auto">
            <a:xfrm>
              <a:off x="1007" y="1859"/>
              <a:ext cx="19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69"/>
            <p:cNvSpPr>
              <a:spLocks noChangeArrowheads="1"/>
            </p:cNvSpPr>
            <p:nvPr/>
          </p:nvSpPr>
          <p:spPr bwMode="auto">
            <a:xfrm>
              <a:off x="3658" y="1859"/>
              <a:ext cx="15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70"/>
            <p:cNvSpPr>
              <a:spLocks noChangeArrowheads="1"/>
            </p:cNvSpPr>
            <p:nvPr/>
          </p:nvSpPr>
          <p:spPr bwMode="auto">
            <a:xfrm>
              <a:off x="2304" y="1859"/>
              <a:ext cx="15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Evolutionary Computing Systems Lab (ECSL), University of Nevada, Reno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590800" y="4754992"/>
            <a:ext cx="762000" cy="762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886200" y="5516992"/>
            <a:ext cx="914400" cy="381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038600" y="4754992"/>
            <a:ext cx="1447800" cy="762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096000" y="5516992"/>
            <a:ext cx="838200" cy="3048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172200" y="4754992"/>
            <a:ext cx="1524000" cy="762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5490</TotalTime>
  <Words>1682</Words>
  <Application>Microsoft Macintosh PowerPoint</Application>
  <PresentationFormat>On-screen Show (4:3)</PresentationFormat>
  <Paragraphs>468</Paragraphs>
  <Slides>25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Robustness of Coevolved Strategies in a Real-Time Strategy Game</vt:lpstr>
      <vt:lpstr>Outline</vt:lpstr>
      <vt:lpstr>Real-Time Strategy</vt:lpstr>
      <vt:lpstr>WaterCraft</vt:lpstr>
      <vt:lpstr>Motivation</vt:lpstr>
      <vt:lpstr>Previous Work</vt:lpstr>
      <vt:lpstr>Representation - Encoding</vt:lpstr>
      <vt:lpstr>Representation - AI Behavior</vt:lpstr>
      <vt:lpstr>Metric - Fitness</vt:lpstr>
      <vt:lpstr>Metric - Baseline Build-Orders</vt:lpstr>
      <vt:lpstr>Methodology</vt:lpstr>
      <vt:lpstr>Results</vt:lpstr>
      <vt:lpstr>Results - Score</vt:lpstr>
      <vt:lpstr>Results - Score</vt:lpstr>
      <vt:lpstr>Results - Score</vt:lpstr>
      <vt:lpstr>Results - Wins</vt:lpstr>
      <vt:lpstr>Results - Wins</vt:lpstr>
      <vt:lpstr>Results – Command Centers</vt:lpstr>
      <vt:lpstr>Results – Command Centers</vt:lpstr>
      <vt:lpstr>Conclusions and Future Work</vt:lpstr>
      <vt:lpstr>Acknowledgements</vt:lpstr>
      <vt:lpstr>Supplemental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Coevolving Influence Maps for Spatial Team Tactics in a RTS Game</dc:title>
  <dc:creator>Pippa</dc:creator>
  <cp:lastModifiedBy>Christopher Ballinger</cp:lastModifiedBy>
  <cp:revision>1129</cp:revision>
  <dcterms:created xsi:type="dcterms:W3CDTF">2010-06-25T19:34:11Z</dcterms:created>
  <dcterms:modified xsi:type="dcterms:W3CDTF">2013-06-22T12:29:58Z</dcterms:modified>
</cp:coreProperties>
</file>